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media/image2.png" ContentType="image/png"/>
  <Override PartName="/ppt/media/image6.jpeg" ContentType="image/jpeg"/>
  <Override PartName="/ppt/media/image1.png" ContentType="image/png"/>
  <Override PartName="/ppt/media/image3.jpeg" ContentType="image/jpeg"/>
  <Override PartName="/ppt/media/image5.jpeg" ContentType="image/jpeg"/>
  <Override PartName="/ppt/media/image4.jpeg" ContentType="image/jpeg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86FEAA-9D0E-4E86-8144-62E1B0A2DF8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4F7744-1015-4496-9ECE-1E02216C629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271CDF-95A8-4DFE-96B0-8C2984A7C94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A98125-1D8E-4878-8303-74B224E8C5D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1C89B6D-008A-4203-B7C0-2DE29D3915F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077ACA7-EF18-4B24-BF1A-B6BA37956FD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B546C30-C063-4E26-862E-00F9AF38018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8CEC886-B877-4F4F-8CAD-9DAC7F72406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CBF40F9-E7B2-47A3-BCA0-65BA0A7F530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4BF64B5-81A1-4CA9-8DEA-B484B4CA270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8C1EEB5-42C6-491D-9F56-B87FAB03EC2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8E8446-BAC7-4EE2-8BE3-0053680D4EB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093A8DF-D819-4285-B361-7285CC395D5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02BD407-CAAF-4E9C-BF4C-81D9FF56630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3CF5448-5673-4A70-A470-3ACAE4BA00F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8F90E34-5A6B-41AB-8740-58050B49A37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59963CA-CCCB-4F47-83AC-A4217BFE4C2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02667B4-3440-4A42-837C-1D641ECF890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6BAA1B6-7A2A-473B-8A97-A0022C80897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A26D2DB-DE75-4D7C-80AF-E89084D11D8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D85FC6C-B352-4FD3-A5DF-8F1386CCC90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A2918EC-D8D4-46C0-A891-9AC1E7B0D7F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F3B882-A824-4417-8D45-AD0D3FAB1A9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8DB0D69-ED73-4BF1-9DD7-8D0B3EDC350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B5719AB-499A-46D9-A04F-AA8E6325F29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BA06114-147F-4FAF-8C87-A6F2CCCFB31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A96B022-50A0-4E6A-B9E2-472B8ABC2A3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7941D93-3362-4CAE-AB38-7967CDBEB23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4401DE0-C81E-47F0-A9B2-48AAD6862FD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BFDE2C6-EBBA-480A-BFA7-65F78B6054C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2222F3-0B99-45D8-9A35-E9BE08F5692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A101E6-7E04-46EB-8285-D3FDCB24A3E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551363-9183-41AF-8910-ACAA1BCE127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3F07ED-8554-443D-B0DB-E2FDAADE863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257F45-FA40-47AA-AF43-67CB271A077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2104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C1DC9E4-3EA9-4B63-9B66-7622D3BA7DB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ru-R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6840" y="27432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123720" y="6356160"/>
            <a:ext cx="289512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2720" y="6356160"/>
            <a:ext cx="21333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E9F4F8A-CEB7-42FA-9470-7279B63A642E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6840" y="6356160"/>
            <a:ext cx="21333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123720" y="6356160"/>
            <a:ext cx="289512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6552720" y="6356160"/>
            <a:ext cx="21333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973A556-B880-4796-9C58-1DACEF3936D4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456840" y="6356160"/>
            <a:ext cx="21333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ftr" idx="7"/>
          </p:nvPr>
        </p:nvSpPr>
        <p:spPr>
          <a:xfrm>
            <a:off x="3123720" y="6356160"/>
            <a:ext cx="289512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ldNum" idx="8"/>
          </p:nvPr>
        </p:nvSpPr>
        <p:spPr>
          <a:xfrm>
            <a:off x="6552720" y="6356160"/>
            <a:ext cx="21333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-RU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FE8B17A-582D-4710-90D1-F958EF02477E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 idx="9"/>
          </p:nvPr>
        </p:nvSpPr>
        <p:spPr>
          <a:xfrm>
            <a:off x="456840" y="6356160"/>
            <a:ext cx="21333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40000" y="4335120"/>
            <a:ext cx="5759640" cy="1604520"/>
          </a:xfrm>
          <a:prstGeom prst="rect">
            <a:avLst/>
          </a:prstGeom>
          <a:solidFill>
            <a:srgbClr val="333333">
              <a:alpha val="50000"/>
            </a:srgbClr>
          </a:solidFill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400" spc="-1" strike="noStrike">
                <a:solidFill>
                  <a:srgbClr val="ffffff"/>
                </a:solidFill>
                <a:latin typeface="Calibri"/>
              </a:rPr>
              <a:t>Москва – Третий Рим</a:t>
            </a:r>
            <a:endParaRPr b="0" lang="ru-RU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540000" y="5256360"/>
            <a:ext cx="5759640" cy="863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561"/>
              </a:spcBef>
              <a:buNone/>
              <a:tabLst>
                <a:tab algn="l" pos="0"/>
              </a:tabLst>
            </a:pPr>
            <a:r>
              <a:rPr b="0" lang="ru-RU" sz="2800" spc="-1" strike="noStrike">
                <a:solidFill>
                  <a:srgbClr val="ffffff"/>
                </a:solidFill>
                <a:latin typeface="Calibri"/>
              </a:rPr>
              <a:t>Р. Толстов, Д. Григорьев, А. Храмов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 thruBlk="true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6840" y="27432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400" spc="-1" strike="noStrike">
                <a:solidFill>
                  <a:srgbClr val="ffffff"/>
                </a:solidFill>
                <a:latin typeface="Calibri"/>
              </a:rPr>
              <a:t>Старец Филофей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6" name="Содержимое 3" descr="1280px-Собор_Трёх_Святителей_Спасо-Елизаровского_мон._(1574_с_позднейш.)..jpg"/>
          <p:cNvPicPr/>
          <p:nvPr/>
        </p:nvPicPr>
        <p:blipFill>
          <a:blip r:embed="rId1"/>
          <a:stretch/>
        </p:blipFill>
        <p:spPr>
          <a:xfrm>
            <a:off x="1335240" y="1599840"/>
            <a:ext cx="6472080" cy="4525200"/>
          </a:xfrm>
          <a:prstGeom prst="rect">
            <a:avLst/>
          </a:prstGeom>
          <a:ln w="0">
            <a:noFill/>
          </a:ln>
          <a:effectLst>
            <a:outerShdw algn="tl" blurRad="291960" dir="2700000" dist="138988" rotWithShape="0">
              <a:srgbClr val="333333">
                <a:alpha val="65000"/>
              </a:srgbClr>
            </a:outerShdw>
          </a:effectLst>
        </p:spPr>
      </p:pic>
    </p:spTree>
  </p:cSld>
  <p:transition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nodeType="withEffect" fill="hold" presetClass="entr" presetID="53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0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16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nodeType="withEffect" fill="hold" presetClass="exit" presetID="53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repl">
                                        <p:cTn id="19"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 transition="out">
                                      <p:cBhvr additive="repl">
                                        <p:cTn id="21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6840" y="27432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400" spc="-1" strike="noStrike">
                <a:solidFill>
                  <a:srgbClr val="ffffff"/>
                </a:solidFill>
                <a:latin typeface="Calibri"/>
              </a:rPr>
              <a:t>Письмо</a:t>
            </a:r>
            <a:r>
              <a:rPr b="1" lang="ru-RU" sz="4400" spc="-1" strike="noStrike">
                <a:solidFill>
                  <a:srgbClr val="ffffff"/>
                </a:solidFill>
                <a:latin typeface="Calibri"/>
              </a:rPr>
              <a:t> </a:t>
            </a:r>
            <a:r>
              <a:rPr b="0" lang="ru-RU" sz="4400" spc="-1" strike="noStrike">
                <a:solidFill>
                  <a:srgbClr val="ffffff"/>
                </a:solidFill>
                <a:latin typeface="Calibri"/>
              </a:rPr>
              <a:t>дьяку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456840" y="159984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marL="343080" indent="0" algn="ctr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ru-RU" sz="3200" spc="-1" strike="noStrike">
                <a:solidFill>
                  <a:srgbClr val="ffffff"/>
                </a:solidFill>
                <a:latin typeface="Calibri"/>
              </a:rPr>
              <a:t>«Так знай, христолюбец и боголюбец, что все христианские царства пришли к концу и сошлись в едином царстве нашего государя, согласно пророческим книгам, это и есть римское царство: ибо два Рима пали, а третий стоит, а четвертому не бывать»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6840" y="272520"/>
            <a:ext cx="3007440" cy="581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800" spc="-1" strike="noStrike">
                <a:solidFill>
                  <a:srgbClr val="ffffff"/>
                </a:solidFill>
                <a:latin typeface="Calibri"/>
              </a:rPr>
              <a:t>Патриарх Никон</a:t>
            </a:r>
            <a:endParaRPr b="0" lang="ru-RU" sz="4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0" name="Содержимое 4" descr="6Москвитин-Филипп-Александрович-Патриарх-Никон-2008-год-холстмасло-110Х85.jpg"/>
          <p:cNvPicPr/>
          <p:nvPr/>
        </p:nvPicPr>
        <p:blipFill>
          <a:blip r:embed="rId1"/>
          <a:stretch/>
        </p:blipFill>
        <p:spPr>
          <a:xfrm>
            <a:off x="3892680" y="272520"/>
            <a:ext cx="4475520" cy="5852520"/>
          </a:xfrm>
          <a:prstGeom prst="rect">
            <a:avLst/>
          </a:prstGeom>
          <a:ln w="0">
            <a:noFill/>
          </a:ln>
          <a:effectLst>
            <a:outerShdw algn="tl" blurRad="291960" dir="2700000" dist="138988" rotWithShape="0">
              <a:srgbClr val="333333">
                <a:alpha val="65000"/>
              </a:srgbClr>
            </a:outerShdw>
          </a:effectLst>
        </p:spPr>
      </p:pic>
    </p:spTree>
  </p:cSld>
  <p:transition>
    <p:fade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6840" y="272520"/>
            <a:ext cx="3007440" cy="3371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400" spc="-1" strike="noStrike">
                <a:solidFill>
                  <a:srgbClr val="ffffff"/>
                </a:solidFill>
                <a:latin typeface="Calibri"/>
              </a:rPr>
              <a:t>Уложенная грамота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2" name="Содержимое 3" descr="УложеннаяГрамота.jpg"/>
          <p:cNvPicPr/>
          <p:nvPr/>
        </p:nvPicPr>
        <p:blipFill>
          <a:blip r:embed="rId1"/>
          <a:stretch/>
        </p:blipFill>
        <p:spPr>
          <a:xfrm>
            <a:off x="4521600" y="430200"/>
            <a:ext cx="3650040" cy="5878440"/>
          </a:xfrm>
          <a:prstGeom prst="rect">
            <a:avLst/>
          </a:prstGeom>
          <a:ln w="0">
            <a:noFill/>
          </a:ln>
          <a:effectLst>
            <a:outerShdw algn="tl" blurRad="291960" dir="2700000" dist="138988" rotWithShape="0">
              <a:srgbClr val="333333">
                <a:alpha val="65000"/>
              </a:srgbClr>
            </a:outerShdw>
          </a:effectLst>
        </p:spPr>
      </p:pic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456840" y="3861000"/>
            <a:ext cx="3007440" cy="2264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algn="ctr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ru-RU" sz="2000" spc="-1" strike="noStrike">
                <a:solidFill>
                  <a:srgbClr val="ffffff"/>
                </a:solidFill>
                <a:latin typeface="Calibri"/>
              </a:rPr>
              <a:t>Об учреждении в России патриаршества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6840" y="27432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400" spc="-1" strike="noStrike">
                <a:solidFill>
                  <a:srgbClr val="ffffff"/>
                </a:solidFill>
                <a:latin typeface="Calibri"/>
              </a:rPr>
              <a:t>Значение концепции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Содержимое 5" descr="1674714216228.jpg"/>
          <p:cNvPicPr/>
          <p:nvPr/>
        </p:nvPicPr>
        <p:blipFill>
          <a:blip r:embed="rId1"/>
          <a:stretch/>
        </p:blipFill>
        <p:spPr>
          <a:xfrm>
            <a:off x="549000" y="1599840"/>
            <a:ext cx="8045280" cy="4525200"/>
          </a:xfrm>
          <a:prstGeom prst="rect">
            <a:avLst/>
          </a:prstGeom>
          <a:ln w="0">
            <a:noFill/>
          </a:ln>
          <a:effectLst>
            <a:outerShdw algn="tl" blurRad="291960" dir="2700000" dist="138988" rotWithShape="0">
              <a:srgbClr val="333333">
                <a:alpha val="65000"/>
              </a:srgbClr>
            </a:outerShdw>
          </a:effectLst>
        </p:spPr>
      </p:pic>
    </p:spTree>
  </p:cSld>
  <p:transition>
    <p:fade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67280" y="4335120"/>
            <a:ext cx="8531640" cy="1469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ru-RU" sz="4400" spc="-1" strike="noStrike">
                <a:solidFill>
                  <a:srgbClr val="ffffff"/>
                </a:solidFill>
                <a:latin typeface="Calibri"/>
              </a:rPr>
              <a:t>Спасибо за внимание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684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>
    <p:fade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</TotalTime>
  <Application>LibreOffice/7.5.2.1$Linux_X86_64 LibreOffice_project/50$Build-1</Application>
  <AppVersion>15.0000</AppVersion>
  <Words>80</Words>
  <Paragraphs>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2023-09-24T19:14:24Z</dcterms:created>
  <dc:creator>Данила</dc:creator>
  <dc:description/>
  <dc:language>ru-RU</dc:language>
  <cp:lastModifiedBy/>
  <dcterms:modified xsi:type="dcterms:W3CDTF">2023-09-25T09:49:52Z</dcterms:modified>
  <cp:revision>6</cp:revision>
  <dc:subject/>
  <dc:title>Москва – Третий Рим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Экран (4:3)</vt:lpwstr>
  </property>
  <property fmtid="{D5CDD505-2E9C-101B-9397-08002B2CF9AE}" pid="3" name="Slides">
    <vt:i4>8</vt:i4>
  </property>
</Properties>
</file>